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1" r:id="rId3"/>
    <p:sldId id="257" r:id="rId4"/>
    <p:sldId id="259" r:id="rId5"/>
    <p:sldId id="262" r:id="rId6"/>
    <p:sldId id="263" r:id="rId7"/>
    <p:sldId id="264" r:id="rId8"/>
    <p:sldId id="270" r:id="rId9"/>
    <p:sldId id="260" r:id="rId10"/>
    <p:sldId id="266" r:id="rId11"/>
    <p:sldId id="267" r:id="rId12"/>
    <p:sldId id="272" r:id="rId13"/>
    <p:sldId id="273" r:id="rId14"/>
    <p:sldId id="271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5166C-7A25-4630-8419-832FB4507348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2E33-EA0D-4510-A036-6EEBE6097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37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E135474-DE9A-49EE-A806-EA7C9DEA97D8}" type="slidenum">
              <a:rPr lang="en-US" sz="1200" smtClean="0"/>
              <a:pPr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097572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 eaLnBrk="1" latinLnBrk="0" hangingPunct="1"/>
            <a:fld id="{97DC9DE6-826B-4A6C-9759-9727F7A4C8A4}" type="datetime1">
              <a:rPr lang="en-US" smtClean="0"/>
              <a:pPr eaLnBrk="1" latinLnBrk="0" hangingPunct="1"/>
              <a:t>6/13/2019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CCC8B3A-6ACF-4AE2-A295-9BBDF78ED7C4}" type="datetime1">
              <a:rPr lang="en-US" smtClean="0"/>
              <a:pPr eaLnBrk="1" latinLnBrk="0" hangingPunct="1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AFFAC0F-7A79-48B1-A5E9-2F5B84B616A2}" type="datetime1">
              <a:rPr lang="en-US" smtClean="0"/>
              <a:pPr eaLnBrk="1" latinLnBrk="0" hangingPunct="1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2FABA55-0640-49C2-9E8B-1599F639B853}" type="datetime1">
              <a:rPr lang="en-US" smtClean="0"/>
              <a:pPr eaLnBrk="1" latinLnBrk="0" hangingPunct="1"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 eaLnBrk="1" latinLnBrk="0" hangingPunct="1"/>
            <a:fld id="{98F1C1B1-EDDE-45C8-A2A2-4A961A39DF9A}" type="datetime1">
              <a:rPr lang="en-US" smtClean="0"/>
              <a:pPr eaLnBrk="1" latinLnBrk="0" hangingPunct="1"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3342350-A61E-4F48-9707-EE8A702AA694}" type="datetime1">
              <a:rPr lang="en-US" smtClean="0"/>
              <a:pPr eaLnBrk="1" latinLnBrk="0" hangingPunct="1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EB447F2-E0CA-4130-85AA-BFC3483AB139}" type="datetime1">
              <a:rPr lang="en-US" smtClean="0"/>
              <a:pPr eaLnBrk="1" latinLnBrk="0" hangingPunct="1"/>
              <a:t>6/13/2019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8CEA138-DBD4-450B-A9D1-B01324AEAB5C}" type="datetime1">
              <a:rPr lang="en-US" smtClean="0"/>
              <a:pPr eaLnBrk="1" latinLnBrk="0" hangingPunct="1"/>
              <a:t>6/13/2019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C61B014-4081-4FB9-83F2-2DB52CBD0692}" type="datetime1">
              <a:rPr lang="en-US" smtClean="0"/>
              <a:pPr eaLnBrk="1" latinLnBrk="0" hangingPunct="1"/>
              <a:t>6/13/2019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AF425A6-F079-4943-AD17-9409ADEE8ED3}" type="datetime1">
              <a:rPr lang="en-US" smtClean="0"/>
              <a:pPr eaLnBrk="1" latinLnBrk="0" hangingPunct="1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AA807E7-FEB1-41B1-AF46-629DC5106AEA}" type="datetime1">
              <a:rPr lang="en-US" smtClean="0"/>
              <a:pPr eaLnBrk="1" latinLnBrk="0" hangingPunct="1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FAD326F9-B406-40A1-8BA9-93AD3284A530}" type="datetime1">
              <a:rPr lang="en-US" smtClean="0"/>
              <a:pPr eaLnBrk="1" latinLnBrk="0" hangingPunct="1"/>
              <a:t>6/13/2019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Dr. Yifeng Zhu</a:t>
            </a:r>
            <a:br>
              <a:rPr lang="en-US" sz="2000" dirty="0"/>
            </a:br>
            <a:r>
              <a:rPr lang="en-US" sz="2000" dirty="0"/>
              <a:t>Electrical and Computer Engineering</a:t>
            </a:r>
            <a:br>
              <a:rPr lang="en-US" sz="2000" dirty="0"/>
            </a:br>
            <a:r>
              <a:rPr lang="en-US" sz="2000" dirty="0"/>
              <a:t>University of Maine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2019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337547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latin typeface="Bookman Old Style (Headings)"/>
              </a:rPr>
              <a:t>Embedded </a:t>
            </a:r>
            <a:r>
              <a:rPr lang="en-US" sz="1400" b="1" dirty="0" smtClean="0">
                <a:latin typeface="Bookman Old Style (Headings)"/>
              </a:rPr>
              <a:t>Systems</a:t>
            </a:r>
            <a:endParaRPr lang="en-US" sz="1400" b="1" dirty="0">
              <a:latin typeface="Bookman Old Style (Headings)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38456" y="1828800"/>
            <a:ext cx="34309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C00000"/>
                </a:solidFill>
              </a:rPr>
              <a:t>Lab 2</a:t>
            </a:r>
            <a:endParaRPr lang="en-US" sz="2400" b="1" dirty="0">
              <a:solidFill>
                <a:srgbClr val="C00000"/>
              </a:solidFill>
            </a:endParaRPr>
          </a:p>
          <a:p>
            <a:pPr algn="r"/>
            <a:r>
              <a:rPr lang="en-US" sz="2400" b="1" dirty="0">
                <a:solidFill>
                  <a:srgbClr val="C00000"/>
                </a:solidFill>
              </a:rPr>
              <a:t>Serial Communication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1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83281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Sending 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10</a:t>
            </a:fld>
            <a:endParaRPr kumimoji="0"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729139"/>
              </p:ext>
            </p:extLst>
          </p:nvPr>
        </p:nvGraphicFramePr>
        <p:xfrm>
          <a:off x="381000" y="1295400"/>
          <a:ext cx="8229600" cy="49595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void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USART_Write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USART_TypeDef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*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USARTx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, uint8_t * buffer,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nBytes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) {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 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  // TXE is cleared by a write to the USART_DR register.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  // TXE is set by hardware when the content of the TDR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  // register has been transferred into the shift register.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  for (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= 0;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&lt;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nBytes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;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++) {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marL="0" marR="0" indent="27622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// wait until TXE (TX empty) is set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marL="0" marR="0" indent="27622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// Writing USART_DR automatically clears the TXE flag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   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while (!(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USARTx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-&gt;SR &amp; USART_SR_TXE));      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	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    </a:t>
                      </a:r>
                      <a:r>
                        <a:rPr lang="en-US" sz="1600" dirty="0" err="1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USARTx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-&gt;DR = (buffer[</a:t>
                      </a:r>
                      <a:r>
                        <a:rPr lang="en-US" sz="1600" dirty="0" err="1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] &amp; 0xFF);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  }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  while (!(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USARTx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-&gt;SR &amp; USART_SR_TC));     // wait until TC bit is set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 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USARTx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-&gt;SR &amp;= ~USART_SR_TC;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}  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474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11</a:t>
            </a:fld>
            <a:endParaRPr kumimoji="0"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575579"/>
              </p:ext>
            </p:extLst>
          </p:nvPr>
        </p:nvGraphicFramePr>
        <p:xfrm>
          <a:off x="152400" y="1676400"/>
          <a:ext cx="9719094" cy="41555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19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void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USART_IRQHandler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USART_TypeDef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*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USARTx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, uint8_t * buffer, 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uint8_t *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pRx_counter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){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  </a:t>
                      </a:r>
                      <a:r>
                        <a:rPr lang="en-US" sz="1400" b="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if(</a:t>
                      </a:r>
                      <a:r>
                        <a:rPr lang="en-US" sz="1400" b="0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USARTx</a:t>
                      </a:r>
                      <a:r>
                        <a:rPr lang="en-US" sz="1400" b="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-&gt;SR &amp; USART_SR_RXNE) { // Received data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    buffer[*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pRx_counter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] = </a:t>
                      </a:r>
                      <a:r>
                        <a:rPr lang="en-US" sz="1400" b="0" dirty="0" err="1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USARTx</a:t>
                      </a:r>
                      <a:r>
                        <a:rPr lang="en-US" sz="1400" b="0" dirty="0">
                          <a:solidFill>
                            <a:srgbClr val="0000FF"/>
                          </a:solidFill>
                          <a:effectLst/>
                          <a:latin typeface="Consolas" panose="020B0609020204030204" pitchFamily="49" charset="0"/>
                        </a:rPr>
                        <a:t>-&gt;DR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;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    // Reading USART_DR automatically clears the RXNE flag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    (*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pRx_counter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)++;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    if((*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pRx_counter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) &gt;=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BufferSize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      (*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pRx_counter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) = 0;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 }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}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void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USART1_IRQHandler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(void) {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 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USART_IRQHandler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(USART1, USART1_Buffer_Rx, &amp;Rx1_Counter);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}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void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USART2_IRQHandler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(void) {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  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USART_IRQHandler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(USART2, USART2_Buffer_Rx, &amp;Rx2_Counter);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}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353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UART Interrupt: </a:t>
            </a:r>
            <a:br>
              <a:rPr lang="en-US" dirty="0"/>
            </a:br>
            <a:r>
              <a:rPr lang="en-US" dirty="0"/>
              <a:t>Receiving 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12</a:t>
            </a:fld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71600"/>
            <a:ext cx="8745725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916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UART Interrupt: </a:t>
            </a:r>
            <a:br>
              <a:rPr lang="en-US" dirty="0"/>
            </a:br>
            <a:r>
              <a:rPr lang="en-US" dirty="0"/>
              <a:t>Receiving 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13</a:t>
            </a:fld>
            <a:endParaRPr kumimoji="0"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77" y="1600200"/>
            <a:ext cx="8334077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060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UART DMA: </a:t>
            </a:r>
            <a:br>
              <a:rPr lang="en-US" dirty="0"/>
            </a:br>
            <a:r>
              <a:rPr lang="en-US" dirty="0"/>
              <a:t>Receiving &amp; Sending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14</a:t>
            </a:fld>
            <a:endParaRPr kumimoji="0"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88" y="1257300"/>
            <a:ext cx="8847823" cy="498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205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UART DMA: </a:t>
            </a:r>
            <a:br>
              <a:rPr lang="en-US" dirty="0"/>
            </a:br>
            <a:r>
              <a:rPr lang="en-US" dirty="0"/>
              <a:t>Receiving &amp; Sending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15</a:t>
            </a:fld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1524000"/>
            <a:ext cx="8797323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838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Universal Asynchronous Receiver and Transmitter (UART)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</a:t>
            </a:fld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Universal</a:t>
            </a:r>
          </a:p>
          <a:p>
            <a:pPr lvl="1"/>
            <a:r>
              <a:rPr lang="en-US" dirty="0"/>
              <a:t>UART is programmable.</a:t>
            </a:r>
          </a:p>
          <a:p>
            <a:r>
              <a:rPr lang="en-US" dirty="0"/>
              <a:t>Asynchronous</a:t>
            </a:r>
          </a:p>
          <a:p>
            <a:pPr lvl="1"/>
            <a:r>
              <a:rPr lang="en-US" dirty="0"/>
              <a:t>Sender provides no clock signal to receivers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581400"/>
            <a:ext cx="5544320" cy="186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74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to PC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</a:t>
            </a:fld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USB to TTL serial cable, converts the UART port to a standard USB interface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33209"/>
            <a:ext cx="8738861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644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Frame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4</a:t>
            </a:fld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4053840"/>
            <a:ext cx="8229600" cy="211836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Sender and receiver uses the same transmission speed</a:t>
            </a:r>
          </a:p>
          <a:p>
            <a:r>
              <a:rPr lang="en-US" dirty="0"/>
              <a:t>Data frame</a:t>
            </a:r>
          </a:p>
          <a:p>
            <a:pPr lvl="1"/>
            <a:r>
              <a:rPr lang="en-US" dirty="0"/>
              <a:t>One start bit</a:t>
            </a:r>
          </a:p>
          <a:p>
            <a:pPr lvl="1"/>
            <a:r>
              <a:rPr lang="en-US" dirty="0"/>
              <a:t>Data (</a:t>
            </a:r>
            <a:r>
              <a:rPr lang="en-US" dirty="0" err="1"/>
              <a:t>LSB</a:t>
            </a:r>
            <a:r>
              <a:rPr lang="en-US" dirty="0"/>
              <a:t> first or </a:t>
            </a:r>
            <a:r>
              <a:rPr lang="en-US" dirty="0" err="1"/>
              <a:t>MSB</a:t>
            </a:r>
            <a:r>
              <a:rPr lang="en-US" dirty="0"/>
              <a:t>, and size of 7, 8, 9 bits)</a:t>
            </a:r>
          </a:p>
          <a:p>
            <a:pPr lvl="1"/>
            <a:r>
              <a:rPr lang="en-US" dirty="0"/>
              <a:t>Optional parity bit </a:t>
            </a:r>
          </a:p>
          <a:p>
            <a:pPr lvl="1"/>
            <a:r>
              <a:rPr lang="en-US" dirty="0"/>
              <a:t>One or two stop bit</a:t>
            </a:r>
          </a:p>
        </p:txBody>
      </p:sp>
      <p:sp>
        <p:nvSpPr>
          <p:cNvPr id="5" name="Rectangle 4"/>
          <p:cNvSpPr/>
          <p:nvPr/>
        </p:nvSpPr>
        <p:spPr>
          <a:xfrm>
            <a:off x="2140527" y="3505200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Tolerate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10% </a:t>
            </a:r>
            <a:r>
              <a:rPr lang="en-US" b="1" dirty="0"/>
              <a:t>clock shift during transmission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98" y="1319213"/>
            <a:ext cx="87534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1200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Baud Rate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5</a:t>
            </a:fld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Historically used in telecommunication to represent the number of pulses physically transferred per second</a:t>
            </a:r>
          </a:p>
          <a:p>
            <a:r>
              <a:rPr lang="en-US" dirty="0"/>
              <a:t>In digital communication, baud rate is the number of bits physically transferred per second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Baud rate is 9600 </a:t>
            </a:r>
          </a:p>
          <a:p>
            <a:pPr lvl="1"/>
            <a:r>
              <a:rPr lang="en-US" dirty="0"/>
              <a:t>each frame: a start bit, 8 data bits, a stop bit, and no parity bit. </a:t>
            </a:r>
          </a:p>
          <a:p>
            <a:pPr lvl="1"/>
            <a:r>
              <a:rPr lang="en-US" dirty="0"/>
              <a:t>Transmission rate of actual data </a:t>
            </a:r>
          </a:p>
          <a:p>
            <a:pPr marL="274320" lvl="1" indent="0">
              <a:buNone/>
            </a:pPr>
            <a:r>
              <a:rPr lang="en-US" dirty="0"/>
              <a:t>      9600/8 = 1200 bytes/second</a:t>
            </a:r>
          </a:p>
          <a:p>
            <a:pPr marL="274320" lvl="1" indent="0">
              <a:buNone/>
            </a:pPr>
            <a:r>
              <a:rPr lang="en-US" dirty="0"/>
              <a:t>      9600/(1 + 8 + 1) = 960 bytes/second</a:t>
            </a:r>
          </a:p>
          <a:p>
            <a:pPr lvl="1"/>
            <a:r>
              <a:rPr lang="en-US" dirty="0"/>
              <a:t>The start and stop bits are the protocol overhead</a:t>
            </a:r>
          </a:p>
          <a:p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066800" y="4800600"/>
            <a:ext cx="3810000" cy="190500"/>
            <a:chOff x="1143000" y="4800600"/>
            <a:chExt cx="3810000" cy="1905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143000" y="4800600"/>
              <a:ext cx="3810000" cy="152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1219200" y="4800600"/>
              <a:ext cx="3733800" cy="1905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1189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Baud Rate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6</a:t>
            </a:fld>
            <a:endParaRPr kumimoji="0"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2819400"/>
                <a:ext cx="8229600" cy="3337560"/>
              </a:xfrm>
            </p:spPr>
            <p:txBody>
              <a:bodyPr/>
              <a:lstStyle/>
              <a:p>
                <a:r>
                  <a:rPr lang="en-US" dirty="0"/>
                  <a:t>If </a:t>
                </a:r>
                <a:r>
                  <a:rPr lang="en-US" i="1" dirty="0"/>
                  <a:t>OVER8 </a:t>
                </a:r>
                <a:r>
                  <a:rPr lang="en-US" dirty="0"/>
                  <a:t>is 0, then the signal is oversampled by 16, and 4 bits are used for the fractional part. </a:t>
                </a:r>
              </a:p>
              <a:p>
                <a:r>
                  <a:rPr lang="en-US" dirty="0"/>
                  <a:t>If </a:t>
                </a:r>
                <a:r>
                  <a:rPr lang="en-US" i="1" dirty="0"/>
                  <a:t>OVER8</a:t>
                </a:r>
                <a:r>
                  <a:rPr lang="en-US" dirty="0"/>
                  <a:t> is 1, then the signal is oversampled by 8, and 3 bits are used. </a:t>
                </a:r>
              </a:p>
              <a:p>
                <a:r>
                  <a:rPr lang="en-US" dirty="0"/>
                  <a:t>If BRR is </a:t>
                </a:r>
                <a:r>
                  <a:rPr lang="en-US" b="1" dirty="0">
                    <a:latin typeface="Consolas" panose="020B0609020204030204" pitchFamily="49" charset="0"/>
                  </a:rPr>
                  <a:t>0x1BC</a:t>
                </a:r>
                <a:r>
                  <a:rPr lang="en-US" dirty="0"/>
                  <a:t> and </a:t>
                </a:r>
                <a:r>
                  <a:rPr lang="en-US" i="1" dirty="0"/>
                  <a:t>OVER8</a:t>
                </a:r>
                <a:r>
                  <a:rPr lang="en-US" dirty="0"/>
                  <a:t> is 0, then </a:t>
                </a:r>
                <a:r>
                  <a:rPr lang="en-US" b="1" dirty="0">
                    <a:latin typeface="Consolas" panose="020B0609020204030204" pitchFamily="49" charset="0"/>
                  </a:rPr>
                  <a:t>0x1B</a:t>
                </a:r>
                <a:r>
                  <a:rPr lang="en-US" dirty="0"/>
                  <a:t> is the integer part and </a:t>
                </a:r>
                <a:r>
                  <a:rPr lang="en-US" b="1" dirty="0">
                    <a:latin typeface="Consolas" panose="020B0609020204030204" pitchFamily="49" charset="0"/>
                  </a:rPr>
                  <a:t>0xC</a:t>
                </a:r>
                <a:r>
                  <a:rPr lang="en-US" dirty="0"/>
                  <a:t> is the fractional part.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𝑈𝑆𝐴𝑅𝑇𝐷𝑉</m:t>
                    </m:r>
                    <m:r>
                      <a:rPr lang="en-US" i="1">
                        <a:latin typeface="Cambria Math"/>
                      </a:rPr>
                      <m:t>=0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1</m:t>
                    </m:r>
                    <m:r>
                      <a:rPr lang="en-US" i="1">
                        <a:latin typeface="Cambria Math"/>
                      </a:rPr>
                      <m:t>𝐵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0</m:t>
                        </m:r>
                        <m:r>
                          <a:rPr lang="en-US" i="1">
                            <a:latin typeface="Cambria Math"/>
                          </a:rPr>
                          <m:t>𝑥𝐶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0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=27+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16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=27.75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2819400"/>
                <a:ext cx="8229600" cy="3337560"/>
              </a:xfrm>
              <a:blipFill>
                <a:blip r:embed="rId2"/>
                <a:stretch>
                  <a:fillRect l="-667" t="-1828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219200" y="1447800"/>
                <a:ext cx="6172200" cy="880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𝐵𝑎𝑢𝑑</m:t>
                      </m:r>
                      <m:r>
                        <a:rPr lang="en-US" sz="2400" i="1"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latin typeface="Cambria Math"/>
                        </a:rPr>
                        <m:t>𝑅𝑎𝑡𝑒</m:t>
                      </m:r>
                      <m:r>
                        <a:rPr lang="en-US" sz="24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𝑃𝐶𝐿𝐾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8×(2−</m:t>
                          </m:r>
                          <m:r>
                            <a:rPr lang="en-US" sz="2400" i="1">
                              <a:latin typeface="Cambria Math"/>
                            </a:rPr>
                            <m:t>𝑂𝑉𝐸𝑅</m:t>
                          </m:r>
                          <m:r>
                            <a:rPr lang="en-US" sz="2400" i="1">
                              <a:latin typeface="Cambria Math"/>
                            </a:rPr>
                            <m:t>8)×</m:t>
                          </m:r>
                          <m:r>
                            <a:rPr lang="en-US" sz="2400" i="1">
                              <a:latin typeface="Cambria Math"/>
                            </a:rPr>
                            <m:t>𝑈𝑆𝐴𝑅𝑇𝐷𝐼𝑉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447800"/>
                <a:ext cx="6172200" cy="88094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5382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Baud Rate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7</a:t>
            </a:fld>
            <a:endParaRPr kumimoji="0"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the processor clock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𝑃𝐶𝐿𝐾</m:t>
                        </m:r>
                      </m:sub>
                    </m:sSub>
                  </m:oMath>
                </a14:m>
                <a:r>
                  <a:rPr lang="en-US" dirty="0"/>
                  <a:t> is 16MHz, and the system is oversampled by 16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𝑂𝑉𝐸𝑅</m:t>
                    </m:r>
                    <m:r>
                      <a:rPr lang="en-US" i="1">
                        <a:latin typeface="Cambria Math"/>
                      </a:rPr>
                      <m:t>8=0</m:t>
                    </m:r>
                  </m:oMath>
                </a14:m>
                <a:r>
                  <a:rPr lang="en-US" dirty="0"/>
                  <a:t>),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𝑈𝑆𝐴𝑅𝑇𝐷𝐼𝑉</m:t>
                    </m:r>
                    <m:r>
                      <m:rPr>
                        <m:aln/>
                      </m:rP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𝑃𝐶𝐿𝐾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/>
                          </a:rPr>
                          <m:t>8×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2−</m:t>
                            </m:r>
                            <m:r>
                              <a:rPr lang="en-US" i="1">
                                <a:latin typeface="Cambria Math"/>
                              </a:rPr>
                              <m:t>𝑂𝑉𝐸𝑅</m:t>
                            </m:r>
                            <m:r>
                              <a:rPr lang="en-US" i="1">
                                <a:latin typeface="Cambria Math"/>
                              </a:rPr>
                              <m:t>8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×</m:t>
                        </m:r>
                        <m:r>
                          <a:rPr lang="en-US" i="1">
                            <a:latin typeface="Cambria Math"/>
                          </a:rPr>
                          <m:t>𝐵𝑎𝑢𝑑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𝑅𝑎𝑡𝑒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sz="1600" dirty="0"/>
                  <a:t/>
                </a:r>
                <a:br>
                  <a:rPr lang="en-US" sz="16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16×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8×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2−0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×9600</m:t>
                          </m:r>
                        </m:den>
                      </m:f>
                      <m:r>
                        <m:rPr>
                          <m:aln/>
                        </m:rP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104.1667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Thus </a:t>
                </a:r>
                <a:r>
                  <a:rPr lang="en-US" i="1" dirty="0"/>
                  <a:t>USARTDIV</a:t>
                </a:r>
                <a:r>
                  <a:rPr lang="en-US" dirty="0"/>
                  <a:t> is 104.1875, which is encoded as 0x683.</a:t>
                </a:r>
              </a:p>
              <a:p>
                <a:r>
                  <a:rPr lang="en-US" dirty="0"/>
                  <a:t>desired baud rate 9600 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524000" y="5257800"/>
                <a:ext cx="6400800" cy="9341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𝐵𝑎𝑢𝑑</m:t>
                      </m:r>
                      <m:r>
                        <a:rPr lang="en-US" sz="2400" i="1"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latin typeface="Cambria Math"/>
                        </a:rPr>
                        <m:t>𝑅𝑎𝑡𝑒</m:t>
                      </m:r>
                      <m:r>
                        <a:rPr lang="en-US" sz="24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16×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8×(2−0)×</m:t>
                          </m:r>
                          <m:r>
                            <a:rPr lang="en-US" sz="2400">
                              <a:latin typeface="Cambria Math"/>
                            </a:rPr>
                            <m:t>104.1875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=9598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257800"/>
                <a:ext cx="6400800" cy="93410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9728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Error Detection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8534400" cy="42672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Even Parity</a:t>
            </a:r>
            <a:r>
              <a:rPr lang="en-US" sz="2400" dirty="0"/>
              <a:t>: total number of “1” bits in data and parity is even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Odd Parity</a:t>
            </a:r>
            <a:r>
              <a:rPr lang="en-US" sz="2400" dirty="0"/>
              <a:t>: total number of “1” bits in data and parity is odd</a:t>
            </a:r>
          </a:p>
          <a:p>
            <a:r>
              <a:rPr lang="en-US" sz="2400" dirty="0"/>
              <a:t>Example:  Data = 10101011 (five “1” bits)</a:t>
            </a:r>
          </a:p>
          <a:p>
            <a:pPr lvl="1"/>
            <a:r>
              <a:rPr lang="en-US" sz="2400" dirty="0"/>
              <a:t>The parity bit should be 0 for odd parity and 1 for even parity</a:t>
            </a:r>
          </a:p>
          <a:p>
            <a:r>
              <a:rPr lang="en-US" sz="2400" dirty="0"/>
              <a:t>This can detect single-bit data corruption</a:t>
            </a:r>
          </a:p>
        </p:txBody>
      </p:sp>
    </p:spTree>
    <p:extLst>
      <p:ext uri="{BB962C8B-B14F-4D97-AF65-F5344CB8AC3E}">
        <p14:creationId xmlns:p14="http://schemas.microsoft.com/office/powerpoint/2010/main" val="149439034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Transmitting 0x32 and 0x3C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9</a:t>
            </a:fld>
            <a:endParaRPr kumimoji="0"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9492"/>
            <a:ext cx="8686800" cy="4173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43000" y="5791200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1 start bit, 1 stop bit, 8 data bits,  no parity,  baud rate = 9600</a:t>
            </a:r>
          </a:p>
        </p:txBody>
      </p:sp>
    </p:spTree>
    <p:extLst>
      <p:ext uri="{BB962C8B-B14F-4D97-AF65-F5344CB8AC3E}">
        <p14:creationId xmlns:p14="http://schemas.microsoft.com/office/powerpoint/2010/main" val="1268585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1737</TotalTime>
  <Words>557</Words>
  <Application>Microsoft Office PowerPoint</Application>
  <PresentationFormat>On-screen Show (4:3)</PresentationFormat>
  <Paragraphs>107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Bookman Old Style (Headings)</vt:lpstr>
      <vt:lpstr>宋体</vt:lpstr>
      <vt:lpstr>Bookman Old Style</vt:lpstr>
      <vt:lpstr>Calibri</vt:lpstr>
      <vt:lpstr>Cambria Math</vt:lpstr>
      <vt:lpstr>Consolas</vt:lpstr>
      <vt:lpstr>Gill Sans MT</vt:lpstr>
      <vt:lpstr>Times New Roman</vt:lpstr>
      <vt:lpstr>Wingdings</vt:lpstr>
      <vt:lpstr>Wingdings 3</vt:lpstr>
      <vt:lpstr>Origin</vt:lpstr>
      <vt:lpstr>Dr. Yifeng Zhu Electrical and Computer Engineering University of Maine</vt:lpstr>
      <vt:lpstr>Universal Asynchronous Receiver and Transmitter (UART)</vt:lpstr>
      <vt:lpstr>Connecting to PC</vt:lpstr>
      <vt:lpstr>Data Frame</vt:lpstr>
      <vt:lpstr>Baud Rate</vt:lpstr>
      <vt:lpstr>Baud Rate</vt:lpstr>
      <vt:lpstr>Baud Rate</vt:lpstr>
      <vt:lpstr>Error Detection</vt:lpstr>
      <vt:lpstr>Transmitting 0x32 and 0x3C</vt:lpstr>
      <vt:lpstr>Sending Data</vt:lpstr>
      <vt:lpstr>Receiving Data</vt:lpstr>
      <vt:lpstr>UART Interrupt:  Receiving Data</vt:lpstr>
      <vt:lpstr>UART Interrupt:  Receiving Data</vt:lpstr>
      <vt:lpstr>UART DMA:  Receiving &amp; Sending </vt:lpstr>
      <vt:lpstr>UART DMA:  Receiving &amp; Sending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Yifeng Zhu Electrical and Computer Engineering University of Maine</dc:title>
  <dc:creator>zhu</dc:creator>
  <cp:lastModifiedBy>zhu</cp:lastModifiedBy>
  <cp:revision>67</cp:revision>
  <dcterms:created xsi:type="dcterms:W3CDTF">2013-04-23T04:23:51Z</dcterms:created>
  <dcterms:modified xsi:type="dcterms:W3CDTF">2019-06-13T16:47:05Z</dcterms:modified>
</cp:coreProperties>
</file>